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Google Sans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GoogleSansMedium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GoogleSansMedium-italic.fntdata"/><Relationship Id="rId12" Type="http://schemas.openxmlformats.org/officeDocument/2006/relationships/slide" Target="slides/slide8.xml"/><Relationship Id="rId34" Type="http://schemas.openxmlformats.org/officeDocument/2006/relationships/font" Target="fonts/GoogleSansMedium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GoogleSans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330ae845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330ae845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30ae845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330ae845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330ae845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330ae845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330ae845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330ae845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330ae845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330ae845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330ae845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330ae845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81db7acf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81db7acf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330ae845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330ae845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330ae845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330ae845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330ae845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330ae845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846ed92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846ed92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a560eae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a560eae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846ed92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846ed92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330ae84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330ae84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330ae84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330ae84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330ae845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330ae845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330ae84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330ae84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numpy.org/doc/stable/reference/routines.linalg.html" TargetMode="External"/><Relationship Id="rId4" Type="http://schemas.openxmlformats.org/officeDocument/2006/relationships/hyperlink" Target="https://drive.google.com/file/d/13whYtJ5UB8vJiblm3gvL9w8VAl6_IcGE/view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 txBox="1"/>
          <p:nvPr>
            <p:ph idx="2" type="body"/>
          </p:nvPr>
        </p:nvSpPr>
        <p:spPr>
          <a:xfrm>
            <a:off x="405250" y="1152475"/>
            <a:ext cx="84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álgebra lineal trata de las combinaciones lineales. Es decir, el uso de la aritmética en columnas de números llamados vectores y matrices de números llamados matrices, para crear nuevas columnas y matrices de números. El álgebra lineal es el estudio de las líneas y los planos, los espacios vectoriales y los mapeos necesarios para las transformaciones lineales.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25" y="2386553"/>
            <a:ext cx="6118075" cy="21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Vectores</a:t>
            </a:r>
            <a:endParaRPr/>
          </a:p>
        </p:txBody>
      </p:sp>
      <p:sp>
        <p:nvSpPr>
          <p:cNvPr id="198" name="Google Shape;198;p43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¿Qué puede ser un vector?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Vectores geométricos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Polinomios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Señales de audio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Elementos de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aseline="30000" i="1" lang="en" sz="18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Ecuaciones lineales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18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43"/>
          <p:cNvPicPr preferRelativeResize="0"/>
          <p:nvPr/>
        </p:nvPicPr>
        <p:blipFill rotWithShape="1">
          <a:blip r:embed="rId3">
            <a:alphaModFix/>
          </a:blip>
          <a:srcRect b="0" l="6515" r="59831" t="0"/>
          <a:stretch/>
        </p:blipFill>
        <p:spPr>
          <a:xfrm>
            <a:off x="167525" y="1151750"/>
            <a:ext cx="1572225" cy="21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3"/>
          <p:cNvPicPr preferRelativeResize="0"/>
          <p:nvPr/>
        </p:nvPicPr>
        <p:blipFill rotWithShape="1">
          <a:blip r:embed="rId3">
            <a:alphaModFix/>
          </a:blip>
          <a:srcRect b="0" l="43804" r="0" t="0"/>
          <a:stretch/>
        </p:blipFill>
        <p:spPr>
          <a:xfrm>
            <a:off x="1991000" y="2683650"/>
            <a:ext cx="2341000" cy="18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375" y="935200"/>
            <a:ext cx="1727100" cy="87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Ecuaciones Lineales</a:t>
            </a:r>
            <a:endParaRPr/>
          </a:p>
        </p:txBody>
      </p:sp>
      <p:sp>
        <p:nvSpPr>
          <p:cNvPr id="207" name="Google Shape;207;p4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b="1"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ecuación lineal</a:t>
            </a: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es una igualdad matemática entre dos expresiones algebraicas, denominadas miembros, en las que aparecen elementos conocidos y desconocidos (denominados variables), y que involucra solamente sumas y restas de una variable a la primera potencia. Por ejemplo, 2x – 3 = 3x + 2  es una ecuación lineal o de primer grado.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44"/>
          <p:cNvPicPr preferRelativeResize="0"/>
          <p:nvPr/>
        </p:nvPicPr>
        <p:blipFill rotWithShape="1">
          <a:blip r:embed="rId3">
            <a:alphaModFix/>
          </a:blip>
          <a:srcRect b="0" l="0" r="5891" t="0"/>
          <a:stretch/>
        </p:blipFill>
        <p:spPr>
          <a:xfrm>
            <a:off x="73299" y="1230050"/>
            <a:ext cx="43832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38" y="2718500"/>
            <a:ext cx="3552825" cy="107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44"/>
          <p:cNvCxnSpPr/>
          <p:nvPr/>
        </p:nvCxnSpPr>
        <p:spPr>
          <a:xfrm>
            <a:off x="1302900" y="594900"/>
            <a:ext cx="456000" cy="6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44"/>
          <p:cNvCxnSpPr/>
          <p:nvPr/>
        </p:nvCxnSpPr>
        <p:spPr>
          <a:xfrm flipH="1" rot="10800000">
            <a:off x="1266300" y="3794825"/>
            <a:ext cx="529200" cy="8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44"/>
          <p:cNvSpPr txBox="1"/>
          <p:nvPr/>
        </p:nvSpPr>
        <p:spPr>
          <a:xfrm>
            <a:off x="684100" y="233725"/>
            <a:ext cx="12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vectores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44"/>
          <p:cNvSpPr txBox="1"/>
          <p:nvPr/>
        </p:nvSpPr>
        <p:spPr>
          <a:xfrm>
            <a:off x="607900" y="4530625"/>
            <a:ext cx="1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matriz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</a:t>
            </a:r>
            <a:endParaRPr/>
          </a:p>
        </p:txBody>
      </p:sp>
      <p:sp>
        <p:nvSpPr>
          <p:cNvPr id="219" name="Google Shape;219;p4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Una matriz es una colección bidimensional de números. Representaremos las matrices como listas de listas, donde cada lista interior tiene el mismo tamaño y representa una fila de la matriz. Si A es una matriz, entonces A[i][j] es el elemento de la iª fila y la jª columna. Por convención matemática, utilizaremos frecuentemente letras mayúsculas para representar las mat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25" y="791525"/>
            <a:ext cx="4350474" cy="367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 importantes</a:t>
            </a:r>
            <a:endParaRPr/>
          </a:p>
        </p:txBody>
      </p:sp>
      <p:pic>
        <p:nvPicPr>
          <p:cNvPr descr="Matemáticas10: Ejemplos de Matriz Triangular Superior" id="226" name="Google Shape;2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100" y="2722525"/>
            <a:ext cx="3305950" cy="152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riz Transposta: Definição e Propriedades - Matemática Básica" id="227" name="Google Shape;2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100" y="554200"/>
            <a:ext cx="32289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riz inversa: cálculo y ejercicio resuelto" id="228" name="Google Shape;22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688" y="3526225"/>
            <a:ext cx="397192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rices especiales (identidad, diagonal, triangular, traspuesta, adjunta,  simétrica, antisimétrica, definida positiva, diagonalmente dominante,  Hessenberg y Vandermonde)" id="229" name="Google Shape;22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925" y="1151750"/>
            <a:ext cx="15811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Operaciones</a:t>
            </a:r>
            <a:endParaRPr/>
          </a:p>
        </p:txBody>
      </p:sp>
      <p:pic>
        <p:nvPicPr>
          <p:cNvPr descr="suma de matrices - Diccionario de Matemáticas | Superprof"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25" y="2093125"/>
            <a:ext cx="3293075" cy="226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 producto punto | Calculo21" id="236" name="Google Shape;2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925" y="441675"/>
            <a:ext cx="4014200" cy="188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ducto cruz: qué es, propiedades, ejemplo, ejercicio resuelto" id="237" name="Google Shape;237;p47"/>
          <p:cNvPicPr preferRelativeResize="0"/>
          <p:nvPr/>
        </p:nvPicPr>
        <p:blipFill rotWithShape="1">
          <a:blip r:embed="rId5">
            <a:alphaModFix/>
          </a:blip>
          <a:srcRect b="23654" l="0" r="0" t="29533"/>
          <a:stretch/>
        </p:blipFill>
        <p:spPr>
          <a:xfrm>
            <a:off x="4264500" y="3143500"/>
            <a:ext cx="4724400" cy="12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8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8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podemos hacer álgebra lineal con python?</a:t>
            </a:r>
            <a:endParaRPr/>
          </a:p>
        </p:txBody>
      </p:sp>
      <p:sp>
        <p:nvSpPr>
          <p:cNvPr id="250" name="Google Shape;250;p49"/>
          <p:cNvSpPr txBox="1"/>
          <p:nvPr>
            <p:ph idx="2" type="body"/>
          </p:nvPr>
        </p:nvSpPr>
        <p:spPr>
          <a:xfrm>
            <a:off x="2966150" y="2399600"/>
            <a:ext cx="2546400" cy="18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¡</a:t>
            </a:r>
            <a:r>
              <a:rPr lang="en" sz="4200" u="sng">
                <a:solidFill>
                  <a:schemeClr val="hlink"/>
                </a:solidFill>
                <a:hlinkClick r:id="rId3"/>
              </a:rPr>
              <a:t>NUMPY</a:t>
            </a:r>
            <a:r>
              <a:rPr lang="en" sz="4200"/>
              <a:t>!</a:t>
            </a:r>
            <a:endParaRPr sz="4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200" u="sng">
                <a:solidFill>
                  <a:schemeClr val="hlink"/>
                </a:solidFill>
                <a:hlinkClick r:id="rId4"/>
              </a:rPr>
              <a:t>Notebook</a:t>
            </a:r>
            <a:endParaRPr sz="4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00" y="152400"/>
            <a:ext cx="86000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P-Hacking</a:t>
            </a:r>
            <a:endParaRPr/>
          </a:p>
        </p:txBody>
      </p:sp>
      <p:pic>
        <p:nvPicPr>
          <p:cNvPr descr="What is p-hacking? - YouTube" id="261" name="Google Shape;2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300" y="1218526"/>
            <a:ext cx="5928199" cy="33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TEMA: Álgebra Lineal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500000" y="1938750"/>
            <a:ext cx="6144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19950" y="987975"/>
            <a:ext cx="7904100" cy="3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Arrancamos la sesión con una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presentación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de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Álgebra Lineal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📊💜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 daremos un vistazo a  un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notebook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revisaremos 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 visto en la teoría</a:t>
            </a:r>
            <a:r>
              <a:rPr b="1" lang="en" sz="1800">
                <a:solidFill>
                  <a:srgbClr val="E8E7E3"/>
                </a:solidFill>
              </a:rPr>
              <a:t>🐱‍💻📊💜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Por último, iremos a breakout rooms para hacer un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reto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álgebra lineal</a:t>
            </a:r>
            <a:r>
              <a:rPr b="1" lang="en" sz="1800">
                <a:solidFill>
                  <a:srgbClr val="E8E7E3"/>
                </a:solidFill>
              </a:rPr>
              <a:t>📊💜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6:40 - 7:10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Presentación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Álgebra Lineal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7:10 - 8:10  PM Notebook: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Álgebra Lineal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8:10 - 8:25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8:25 - 9:25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9:25 - 9:30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Conclusiones.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>
            <p:ph type="ctrTitle"/>
          </p:nvPr>
        </p:nvSpPr>
        <p:spPr>
          <a:xfrm>
            <a:off x="796625" y="1480600"/>
            <a:ext cx="44163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</a:rPr>
              <a:t>Fundamentos en 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chemeClr val="lt1"/>
                </a:solidFill>
              </a:rPr>
              <a:t>matemáticas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th For Love" id="166" name="Google Shape;166;p38"/>
          <p:cNvPicPr preferRelativeResize="0"/>
          <p:nvPr/>
        </p:nvPicPr>
        <p:blipFill rotWithShape="1">
          <a:blip r:embed="rId3">
            <a:alphaModFix/>
          </a:blip>
          <a:srcRect b="21042" l="0" r="0" t="0"/>
          <a:stretch/>
        </p:blipFill>
        <p:spPr>
          <a:xfrm>
            <a:off x="5472550" y="1225263"/>
            <a:ext cx="3125300" cy="26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/>
          <p:nvPr>
            <p:ph type="title"/>
          </p:nvPr>
        </p:nvSpPr>
        <p:spPr>
          <a:xfrm>
            <a:off x="311700" y="20673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Álgebra lineal</a:t>
            </a:r>
            <a:endParaRPr sz="10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Álgebra lineal y por qué nos importa?</a:t>
            </a:r>
            <a:endParaRPr/>
          </a:p>
        </p:txBody>
      </p:sp>
      <p:sp>
        <p:nvSpPr>
          <p:cNvPr id="177" name="Google Shape;177;p40"/>
          <p:cNvSpPr txBox="1"/>
          <p:nvPr>
            <p:ph idx="1" type="body"/>
          </p:nvPr>
        </p:nvSpPr>
        <p:spPr>
          <a:xfrm>
            <a:off x="949650" y="1314500"/>
            <a:ext cx="1804800" cy="10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álgebra lineal es una rama de las matemáticas, pero lo cierto es que el álgebra lineal es la matemática de los datos. Las matrices y los vectores son el lenguaje de los datos.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75" y="1203088"/>
            <a:ext cx="43815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¿Para qué nos sirve?</a:t>
            </a:r>
            <a:endParaRPr/>
          </a:p>
        </p:txBody>
      </p:sp>
      <p:sp>
        <p:nvSpPr>
          <p:cNvPr id="184" name="Google Shape;184;p41"/>
          <p:cNvSpPr txBox="1"/>
          <p:nvPr>
            <p:ph idx="1" type="body"/>
          </p:nvPr>
        </p:nvSpPr>
        <p:spPr>
          <a:xfrm>
            <a:off x="311700" y="1152475"/>
            <a:ext cx="3999900" cy="28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Matrices en ingeniería, como una línea de muelles.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Grafos y redes, como el análisis de redes.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Matrices de Markov, Población y Economía, como el crecimiento de la población.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Programación lineal, el método de optimización simplex.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Series de Fourier: Álgebra lineal para funciones, utilizada ampliamente en el procesamiento de señales.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Álgebra lineal para la estadística y la probabilidad, como los mínimos cuadrados para la regresión.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Gráficos por ordenador, como las diferentes traslaciones, reescalados y rotaciones de imágenes.</a:t>
            </a:r>
            <a:endParaRPr sz="1200"/>
          </a:p>
        </p:txBody>
      </p:sp>
      <p:pic>
        <p:nvPicPr>
          <p:cNvPr descr="NumPy Linear Algebra - Exercises, Practice, Solution - w3resource" id="185" name="Google Shape;1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775" y="243975"/>
            <a:ext cx="3004550" cy="224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 PROCESAMIENTO DE IMÁGENES" id="186" name="Google Shape;1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625" y="2617900"/>
            <a:ext cx="3486025" cy="18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